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57" r:id="rId5"/>
    <p:sldId id="258" r:id="rId6"/>
    <p:sldId id="259" r:id="rId7"/>
    <p:sldId id="260" r:id="rId8"/>
    <p:sldId id="261" r:id="rId9"/>
    <p:sldId id="262" r:id="rId10"/>
    <p:sldId id="266"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217BC1F3-3570-4ECB-9A3E-1B9D43E57B52}" type="datetimeFigureOut">
              <a:rPr lang="el-GR" smtClean="0"/>
              <a:t>15/5/2020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62C5491-E35F-4843-B020-71C89967147D}" type="slidenum">
              <a:rPr lang="el-GR" smtClean="0"/>
              <a:t>‹#›</a:t>
            </a:fld>
            <a:endParaRPr lang="el-GR"/>
          </a:p>
        </p:txBody>
      </p:sp>
    </p:spTree>
    <p:extLst>
      <p:ext uri="{BB962C8B-B14F-4D97-AF65-F5344CB8AC3E}">
        <p14:creationId xmlns:p14="http://schemas.microsoft.com/office/powerpoint/2010/main" val="3852492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217BC1F3-3570-4ECB-9A3E-1B9D43E57B52}" type="datetimeFigureOut">
              <a:rPr lang="el-GR" smtClean="0"/>
              <a:t>15/5/2020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62C5491-E35F-4843-B020-71C89967147D}" type="slidenum">
              <a:rPr lang="el-GR" smtClean="0"/>
              <a:t>‹#›</a:t>
            </a:fld>
            <a:endParaRPr lang="el-GR"/>
          </a:p>
        </p:txBody>
      </p:sp>
    </p:spTree>
    <p:extLst>
      <p:ext uri="{BB962C8B-B14F-4D97-AF65-F5344CB8AC3E}">
        <p14:creationId xmlns:p14="http://schemas.microsoft.com/office/powerpoint/2010/main" val="1403329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217BC1F3-3570-4ECB-9A3E-1B9D43E57B52}" type="datetimeFigureOut">
              <a:rPr lang="el-GR" smtClean="0"/>
              <a:t>15/5/2020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62C5491-E35F-4843-B020-71C89967147D}" type="slidenum">
              <a:rPr lang="el-GR" smtClean="0"/>
              <a:t>‹#›</a:t>
            </a:fld>
            <a:endParaRPr lang="el-GR"/>
          </a:p>
        </p:txBody>
      </p:sp>
    </p:spTree>
    <p:extLst>
      <p:ext uri="{BB962C8B-B14F-4D97-AF65-F5344CB8AC3E}">
        <p14:creationId xmlns:p14="http://schemas.microsoft.com/office/powerpoint/2010/main" val="3910926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217BC1F3-3570-4ECB-9A3E-1B9D43E57B52}" type="datetimeFigureOut">
              <a:rPr lang="el-GR" smtClean="0"/>
              <a:t>15/5/2020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62C5491-E35F-4843-B020-71C89967147D}" type="slidenum">
              <a:rPr lang="el-GR" smtClean="0"/>
              <a:t>‹#›</a:t>
            </a:fld>
            <a:endParaRPr lang="el-GR"/>
          </a:p>
        </p:txBody>
      </p:sp>
    </p:spTree>
    <p:extLst>
      <p:ext uri="{BB962C8B-B14F-4D97-AF65-F5344CB8AC3E}">
        <p14:creationId xmlns:p14="http://schemas.microsoft.com/office/powerpoint/2010/main" val="3101252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217BC1F3-3570-4ECB-9A3E-1B9D43E57B52}" type="datetimeFigureOut">
              <a:rPr lang="el-GR" smtClean="0"/>
              <a:t>15/5/2020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62C5491-E35F-4843-B020-71C89967147D}" type="slidenum">
              <a:rPr lang="el-GR" smtClean="0"/>
              <a:t>‹#›</a:t>
            </a:fld>
            <a:endParaRPr lang="el-GR"/>
          </a:p>
        </p:txBody>
      </p:sp>
    </p:spTree>
    <p:extLst>
      <p:ext uri="{BB962C8B-B14F-4D97-AF65-F5344CB8AC3E}">
        <p14:creationId xmlns:p14="http://schemas.microsoft.com/office/powerpoint/2010/main" val="2184601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217BC1F3-3570-4ECB-9A3E-1B9D43E57B52}" type="datetimeFigureOut">
              <a:rPr lang="el-GR" smtClean="0"/>
              <a:t>15/5/2020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62C5491-E35F-4843-B020-71C89967147D}" type="slidenum">
              <a:rPr lang="el-GR" smtClean="0"/>
              <a:t>‹#›</a:t>
            </a:fld>
            <a:endParaRPr lang="el-GR"/>
          </a:p>
        </p:txBody>
      </p:sp>
    </p:spTree>
    <p:extLst>
      <p:ext uri="{BB962C8B-B14F-4D97-AF65-F5344CB8AC3E}">
        <p14:creationId xmlns:p14="http://schemas.microsoft.com/office/powerpoint/2010/main" val="307444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217BC1F3-3570-4ECB-9A3E-1B9D43E57B52}" type="datetimeFigureOut">
              <a:rPr lang="el-GR" smtClean="0"/>
              <a:t>15/5/2020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62C5491-E35F-4843-B020-71C89967147D}" type="slidenum">
              <a:rPr lang="el-GR" smtClean="0"/>
              <a:t>‹#›</a:t>
            </a:fld>
            <a:endParaRPr lang="el-GR"/>
          </a:p>
        </p:txBody>
      </p:sp>
    </p:spTree>
    <p:extLst>
      <p:ext uri="{BB962C8B-B14F-4D97-AF65-F5344CB8AC3E}">
        <p14:creationId xmlns:p14="http://schemas.microsoft.com/office/powerpoint/2010/main" val="3744728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217BC1F3-3570-4ECB-9A3E-1B9D43E57B52}" type="datetimeFigureOut">
              <a:rPr lang="el-GR" smtClean="0"/>
              <a:t>15/5/2020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62C5491-E35F-4843-B020-71C89967147D}" type="slidenum">
              <a:rPr lang="el-GR" smtClean="0"/>
              <a:t>‹#›</a:t>
            </a:fld>
            <a:endParaRPr lang="el-GR"/>
          </a:p>
        </p:txBody>
      </p:sp>
    </p:spTree>
    <p:extLst>
      <p:ext uri="{BB962C8B-B14F-4D97-AF65-F5344CB8AC3E}">
        <p14:creationId xmlns:p14="http://schemas.microsoft.com/office/powerpoint/2010/main" val="3466676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217BC1F3-3570-4ECB-9A3E-1B9D43E57B52}" type="datetimeFigureOut">
              <a:rPr lang="el-GR" smtClean="0"/>
              <a:t>15/5/2020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62C5491-E35F-4843-B020-71C89967147D}" type="slidenum">
              <a:rPr lang="el-GR" smtClean="0"/>
              <a:t>‹#›</a:t>
            </a:fld>
            <a:endParaRPr lang="el-GR"/>
          </a:p>
        </p:txBody>
      </p:sp>
    </p:spTree>
    <p:extLst>
      <p:ext uri="{BB962C8B-B14F-4D97-AF65-F5344CB8AC3E}">
        <p14:creationId xmlns:p14="http://schemas.microsoft.com/office/powerpoint/2010/main" val="381473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217BC1F3-3570-4ECB-9A3E-1B9D43E57B52}" type="datetimeFigureOut">
              <a:rPr lang="el-GR" smtClean="0"/>
              <a:t>15/5/2020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62C5491-E35F-4843-B020-71C89967147D}" type="slidenum">
              <a:rPr lang="el-GR" smtClean="0"/>
              <a:t>‹#›</a:t>
            </a:fld>
            <a:endParaRPr lang="el-GR"/>
          </a:p>
        </p:txBody>
      </p:sp>
    </p:spTree>
    <p:extLst>
      <p:ext uri="{BB962C8B-B14F-4D97-AF65-F5344CB8AC3E}">
        <p14:creationId xmlns:p14="http://schemas.microsoft.com/office/powerpoint/2010/main" val="69748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217BC1F3-3570-4ECB-9A3E-1B9D43E57B52}" type="datetimeFigureOut">
              <a:rPr lang="el-GR" smtClean="0"/>
              <a:t>15/5/2020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62C5491-E35F-4843-B020-71C89967147D}" type="slidenum">
              <a:rPr lang="el-GR" smtClean="0"/>
              <a:t>‹#›</a:t>
            </a:fld>
            <a:endParaRPr lang="el-GR"/>
          </a:p>
        </p:txBody>
      </p:sp>
    </p:spTree>
    <p:extLst>
      <p:ext uri="{BB962C8B-B14F-4D97-AF65-F5344CB8AC3E}">
        <p14:creationId xmlns:p14="http://schemas.microsoft.com/office/powerpoint/2010/main" val="206084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BC1F3-3570-4ECB-9A3E-1B9D43E57B52}" type="datetimeFigureOut">
              <a:rPr lang="el-GR" smtClean="0"/>
              <a:t>15/5/2020</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2C5491-E35F-4843-B020-71C89967147D}" type="slidenum">
              <a:rPr lang="el-GR" smtClean="0"/>
              <a:t>‹#›</a:t>
            </a:fld>
            <a:endParaRPr lang="el-GR"/>
          </a:p>
        </p:txBody>
      </p:sp>
    </p:spTree>
    <p:extLst>
      <p:ext uri="{BB962C8B-B14F-4D97-AF65-F5344CB8AC3E}">
        <p14:creationId xmlns:p14="http://schemas.microsoft.com/office/powerpoint/2010/main" val="2448292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solidFill>
                  <a:srgbClr val="7030A0"/>
                </a:solidFill>
                <a:effectLst>
                  <a:outerShdw blurRad="38100" dist="38100" dir="2700000" algn="tl">
                    <a:srgbClr val="000000">
                      <a:alpha val="43137"/>
                    </a:srgbClr>
                  </a:outerShdw>
                </a:effectLst>
              </a:rPr>
              <a:t>Περπατάω όπως τα ζωάκια</a:t>
            </a:r>
            <a:endParaRPr lang="el-GR" dirty="0">
              <a:solidFill>
                <a:srgbClr val="7030A0"/>
              </a:solidFill>
              <a:effectLst>
                <a:outerShdw blurRad="38100" dist="38100" dir="2700000" algn="tl">
                  <a:srgbClr val="000000">
                    <a:alpha val="43137"/>
                  </a:srgbClr>
                </a:outerShdw>
              </a:effectLst>
            </a:endParaRPr>
          </a:p>
        </p:txBody>
      </p:sp>
      <p:sp>
        <p:nvSpPr>
          <p:cNvPr id="3" name="Υπότιτλος 2"/>
          <p:cNvSpPr>
            <a:spLocks noGrp="1"/>
          </p:cNvSpPr>
          <p:nvPr>
            <p:ph type="subTitle" idx="1"/>
          </p:nvPr>
        </p:nvSpPr>
        <p:spPr/>
        <p:txBody>
          <a:bodyPr/>
          <a:lstStyle/>
          <a:p>
            <a:endParaRPr lang="el-GR" dirty="0"/>
          </a:p>
        </p:txBody>
      </p:sp>
      <p:pic>
        <p:nvPicPr>
          <p:cNvPr id="4" name="Εικόνα 3"/>
          <p:cNvPicPr>
            <a:picLocks noChangeAspect="1"/>
          </p:cNvPicPr>
          <p:nvPr/>
        </p:nvPicPr>
        <p:blipFill>
          <a:blip r:embed="rId2"/>
          <a:stretch>
            <a:fillRect/>
          </a:stretch>
        </p:blipFill>
        <p:spPr>
          <a:xfrm>
            <a:off x="10058400" y="4429919"/>
            <a:ext cx="1943100" cy="2240387"/>
          </a:xfrm>
          <a:prstGeom prst="rect">
            <a:avLst/>
          </a:prstGeom>
        </p:spPr>
      </p:pic>
      <p:pic>
        <p:nvPicPr>
          <p:cNvPr id="5" name="Εικόνα 4"/>
          <p:cNvPicPr>
            <a:picLocks noChangeAspect="1"/>
          </p:cNvPicPr>
          <p:nvPr/>
        </p:nvPicPr>
        <p:blipFill>
          <a:blip r:embed="rId3"/>
          <a:stretch>
            <a:fillRect/>
          </a:stretch>
        </p:blipFill>
        <p:spPr>
          <a:xfrm>
            <a:off x="223568" y="319849"/>
            <a:ext cx="3012986" cy="1996314"/>
          </a:xfrm>
          <a:prstGeom prst="rect">
            <a:avLst/>
          </a:prstGeom>
        </p:spPr>
      </p:pic>
    </p:spTree>
    <p:extLst>
      <p:ext uri="{BB962C8B-B14F-4D97-AF65-F5344CB8AC3E}">
        <p14:creationId xmlns:p14="http://schemas.microsoft.com/office/powerpoint/2010/main" val="3359605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718346" y="2442289"/>
            <a:ext cx="7005636" cy="707886"/>
          </a:xfrm>
          <a:prstGeom prst="rect">
            <a:avLst/>
          </a:prstGeom>
        </p:spPr>
        <p:txBody>
          <a:bodyPr wrap="none">
            <a:spAutoFit/>
          </a:bodyPr>
          <a:lstStyle/>
          <a:p>
            <a:r>
              <a:rPr lang="el-GR" sz="4000" dirty="0" smtClean="0">
                <a:solidFill>
                  <a:srgbClr val="00B050"/>
                </a:solidFill>
              </a:rPr>
              <a:t>Παιδικός σταθμός </a:t>
            </a:r>
            <a:r>
              <a:rPr lang="el-GR" sz="4000" dirty="0">
                <a:solidFill>
                  <a:srgbClr val="00B050"/>
                </a:solidFill>
              </a:rPr>
              <a:t>-Νηπιαγωγείο</a:t>
            </a:r>
          </a:p>
        </p:txBody>
      </p:sp>
      <p:sp>
        <p:nvSpPr>
          <p:cNvPr id="5" name="TextBox 4"/>
          <p:cNvSpPr txBox="1"/>
          <p:nvPr/>
        </p:nvSpPr>
        <p:spPr>
          <a:xfrm>
            <a:off x="996414" y="991673"/>
            <a:ext cx="3273845" cy="707886"/>
          </a:xfrm>
          <a:prstGeom prst="rect">
            <a:avLst/>
          </a:prstGeom>
          <a:noFill/>
        </p:spPr>
        <p:txBody>
          <a:bodyPr wrap="none" rtlCol="0">
            <a:spAutoFit/>
          </a:bodyPr>
          <a:lstStyle/>
          <a:p>
            <a:r>
              <a:rPr lang="el-GR" sz="4000" dirty="0" smtClean="0">
                <a:solidFill>
                  <a:srgbClr val="7030A0"/>
                </a:solidFill>
              </a:rPr>
              <a:t>Φυσική Αγωγή</a:t>
            </a:r>
            <a:endParaRPr lang="el-GR" sz="4000" dirty="0">
              <a:solidFill>
                <a:srgbClr val="7030A0"/>
              </a:solidFill>
            </a:endParaRPr>
          </a:p>
        </p:txBody>
      </p:sp>
      <p:sp>
        <p:nvSpPr>
          <p:cNvPr id="6" name="TextBox 5"/>
          <p:cNvSpPr txBox="1"/>
          <p:nvPr/>
        </p:nvSpPr>
        <p:spPr>
          <a:xfrm>
            <a:off x="1352281" y="5769735"/>
            <a:ext cx="2562112" cy="646331"/>
          </a:xfrm>
          <a:prstGeom prst="rect">
            <a:avLst/>
          </a:prstGeom>
          <a:noFill/>
        </p:spPr>
        <p:txBody>
          <a:bodyPr wrap="none" rtlCol="0">
            <a:spAutoFit/>
          </a:bodyPr>
          <a:lstStyle/>
          <a:p>
            <a:r>
              <a:rPr lang="el-GR" dirty="0" err="1" smtClean="0"/>
              <a:t>Κουτσικέα</a:t>
            </a:r>
            <a:r>
              <a:rPr lang="el-GR" dirty="0" smtClean="0"/>
              <a:t> Αγγελική</a:t>
            </a:r>
          </a:p>
          <a:p>
            <a:r>
              <a:rPr lang="en-US" dirty="0" smtClean="0"/>
              <a:t>akou@geitonas-school.gr</a:t>
            </a:r>
            <a:endParaRPr lang="el-GR" dirty="0"/>
          </a:p>
        </p:txBody>
      </p:sp>
      <p:pic>
        <p:nvPicPr>
          <p:cNvPr id="7" name="Εικόνα 6"/>
          <p:cNvPicPr>
            <a:picLocks noChangeAspect="1"/>
          </p:cNvPicPr>
          <p:nvPr/>
        </p:nvPicPr>
        <p:blipFill>
          <a:blip r:embed="rId2"/>
          <a:stretch>
            <a:fillRect/>
          </a:stretch>
        </p:blipFill>
        <p:spPr>
          <a:xfrm>
            <a:off x="7641062" y="4142771"/>
            <a:ext cx="3143250" cy="1457325"/>
          </a:xfrm>
          <a:prstGeom prst="rect">
            <a:avLst/>
          </a:prstGeom>
        </p:spPr>
      </p:pic>
    </p:spTree>
    <p:extLst>
      <p:ext uri="{BB962C8B-B14F-4D97-AF65-F5344CB8AC3E}">
        <p14:creationId xmlns:p14="http://schemas.microsoft.com/office/powerpoint/2010/main" val="1611756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stretch>
            <a:fillRect/>
          </a:stretch>
        </p:blipFill>
        <p:spPr>
          <a:xfrm>
            <a:off x="1053030" y="347729"/>
            <a:ext cx="10096940" cy="5898525"/>
          </a:xfrm>
          <a:prstGeom prst="rect">
            <a:avLst/>
          </a:prstGeom>
        </p:spPr>
      </p:pic>
    </p:spTree>
    <p:extLst>
      <p:ext uri="{BB962C8B-B14F-4D97-AF65-F5344CB8AC3E}">
        <p14:creationId xmlns:p14="http://schemas.microsoft.com/office/powerpoint/2010/main" val="3121039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Κεφάλι, ώμοι, γόνατα και πόδια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pic>
        <p:nvPicPr>
          <p:cNvPr id="3" name="Κεφάλι, ώμοι, γόνατα και πόδια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pic>
        <p:nvPicPr>
          <p:cNvPr id="4" name="Κεφάλι, ώμοι, γόνατα και πόδια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pic>
        <p:nvPicPr>
          <p:cNvPr id="5" name="Κεφάλι, ώμοι, γόνατα και πόδια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pic>
        <p:nvPicPr>
          <p:cNvPr id="6" name="Κεφάλι, ώμοι, γόνατα και πόδια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pic>
        <p:nvPicPr>
          <p:cNvPr id="7" name="Κεφάλι, ώμοι, γόνατα και πόδια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pic>
        <p:nvPicPr>
          <p:cNvPr id="8" name="Κεφάλι, ώμοι, γόνατα και πόδια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pic>
        <p:nvPicPr>
          <p:cNvPr id="9" name="Κεφάλι, ώμοι, γόνατα και πόδια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pic>
        <p:nvPicPr>
          <p:cNvPr id="10" name="Κεφάλι, ώμοι, γόνατα και πόδια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pic>
        <p:nvPicPr>
          <p:cNvPr id="11" name="Κεφάλι, ώμοι, γόνατα και πόδια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06015" y="3124200"/>
            <a:ext cx="609600" cy="609600"/>
          </a:xfrm>
          <a:prstGeom prst="rect">
            <a:avLst/>
          </a:prstGeom>
        </p:spPr>
      </p:pic>
      <p:sp>
        <p:nvSpPr>
          <p:cNvPr id="19" name="TextBox 18"/>
          <p:cNvSpPr txBox="1"/>
          <p:nvPr/>
        </p:nvSpPr>
        <p:spPr>
          <a:xfrm>
            <a:off x="7328078" y="1937943"/>
            <a:ext cx="3284113" cy="2677656"/>
          </a:xfrm>
          <a:prstGeom prst="rect">
            <a:avLst/>
          </a:prstGeom>
          <a:noFill/>
        </p:spPr>
        <p:txBody>
          <a:bodyPr wrap="square" rtlCol="0">
            <a:spAutoFit/>
          </a:bodyPr>
          <a:lstStyle/>
          <a:p>
            <a:r>
              <a:rPr lang="el-GR" sz="2400" dirty="0" smtClean="0">
                <a:latin typeface="Comic Sans MS" panose="030F0702030302020204" pitchFamily="66" charset="0"/>
              </a:rPr>
              <a:t>Ζεσταίνουμε το σώμα μας χορεύοντας το τραγούδι κεφάλι, ώμοι, γόνατα και πόδια κάνοντας τις κινήσεις που μας λέει το τραγούδι.</a:t>
            </a:r>
            <a:endParaRPr lang="el-GR" sz="2400" dirty="0">
              <a:latin typeface="Comic Sans MS" panose="030F0702030302020204" pitchFamily="66" charset="0"/>
            </a:endParaRPr>
          </a:p>
        </p:txBody>
      </p:sp>
      <p:pic>
        <p:nvPicPr>
          <p:cNvPr id="16" name="Εικόνα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5330284" cy="4121351"/>
          </a:xfrm>
          <a:prstGeom prst="rect">
            <a:avLst/>
          </a:prstGeom>
        </p:spPr>
      </p:pic>
    </p:spTree>
    <p:extLst>
      <p:ext uri="{BB962C8B-B14F-4D97-AF65-F5344CB8AC3E}">
        <p14:creationId xmlns:p14="http://schemas.microsoft.com/office/powerpoint/2010/main" val="96849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39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3941"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3941" fill="hold"/>
                                        <p:tgtEl>
                                          <p:spTgt spid="4"/>
                                        </p:tgtEl>
                                      </p:cBhvr>
                                    </p:cmd>
                                  </p:childTnLst>
                                </p:cTn>
                              </p:par>
                            </p:childTnLst>
                          </p:cTn>
                        </p:par>
                      </p:childTnLst>
                    </p:cTn>
                  </p:par>
                </p:childTnLst>
              </p:cTn>
              <p:nextCondLst>
                <p:cond evt="onClick" delay="0">
                  <p:tgtEl>
                    <p:spTgt spid="4"/>
                  </p:tgtEl>
                </p:cond>
              </p:nextCondLst>
            </p:seq>
            <p:audio>
              <p:cMediaNode vol="80000">
                <p:cTn id="19" fill="hold" display="0">
                  <p:stCondLst>
                    <p:cond delay="indefinite"/>
                  </p:stCondLst>
                  <p:endCondLst>
                    <p:cond evt="onStopAudio" delay="0">
                      <p:tgtEl>
                        <p:sldTgt/>
                      </p:tgtEl>
                    </p:cond>
                  </p:endCondLst>
                </p:cTn>
                <p:tgtEl>
                  <p:spTgt spid="4"/>
                </p:tgtEl>
              </p:cMediaNode>
            </p:audio>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03941" fill="hold"/>
                                        <p:tgtEl>
                                          <p:spTgt spid="5"/>
                                        </p:tgtEl>
                                      </p:cBhvr>
                                    </p:cmd>
                                  </p:childTnLst>
                                </p:cTn>
                              </p:par>
                            </p:childTnLst>
                          </p:cTn>
                        </p:par>
                      </p:childTnLst>
                    </p:cTn>
                  </p:par>
                </p:childTnLst>
              </p:cTn>
              <p:nextCondLst>
                <p:cond evt="onClick" delay="0">
                  <p:tgtEl>
                    <p:spTgt spid="5"/>
                  </p:tgtEl>
                </p:cond>
              </p:nextCondLst>
            </p:seq>
            <p:audio>
              <p:cMediaNode vol="80000">
                <p:cTn id="25" fill="hold" display="0">
                  <p:stCondLst>
                    <p:cond delay="indefinite"/>
                  </p:stCondLst>
                  <p:endCondLst>
                    <p:cond evt="onStopAudio" delay="0">
                      <p:tgtEl>
                        <p:sldTgt/>
                      </p:tgtEl>
                    </p:cond>
                  </p:endCondLst>
                </p:cTn>
                <p:tgtEl>
                  <p:spTgt spid="5"/>
                </p:tgtEl>
              </p:cMediaNode>
            </p:audio>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03941" fill="hold"/>
                                        <p:tgtEl>
                                          <p:spTgt spid="6"/>
                                        </p:tgtEl>
                                      </p:cBhvr>
                                    </p:cmd>
                                  </p:childTnLst>
                                </p:cTn>
                              </p:par>
                            </p:childTnLst>
                          </p:cTn>
                        </p:par>
                      </p:childTnLst>
                    </p:cTn>
                  </p:par>
                </p:childTnLst>
              </p:cTn>
              <p:nextCondLst>
                <p:cond evt="onClick" delay="0">
                  <p:tgtEl>
                    <p:spTgt spid="6"/>
                  </p:tgtEl>
                </p:cond>
              </p:nextCondLst>
            </p:seq>
            <p:audio>
              <p:cMediaNode vol="80000">
                <p:cTn id="31" fill="hold" display="0">
                  <p:stCondLst>
                    <p:cond delay="indefinite"/>
                  </p:stCondLst>
                  <p:endCondLst>
                    <p:cond evt="onStopAudio" delay="0">
                      <p:tgtEl>
                        <p:sldTgt/>
                      </p:tgtEl>
                    </p:cond>
                  </p:endCondLst>
                </p:cTn>
                <p:tgtEl>
                  <p:spTgt spid="6"/>
                </p:tgtEl>
              </p:cMediaNode>
            </p:audio>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03941" fill="hold"/>
                                        <p:tgtEl>
                                          <p:spTgt spid="7"/>
                                        </p:tgtEl>
                                      </p:cBhvr>
                                    </p:cmd>
                                  </p:childTnLst>
                                </p:cTn>
                              </p:par>
                            </p:childTnLst>
                          </p:cTn>
                        </p:par>
                      </p:childTnLst>
                    </p:cTn>
                  </p:par>
                </p:childTnLst>
              </p:cTn>
              <p:nextCondLst>
                <p:cond evt="onClick" delay="0">
                  <p:tgtEl>
                    <p:spTgt spid="7"/>
                  </p:tgtEl>
                </p:cond>
              </p:nextCondLst>
            </p:seq>
            <p:audio>
              <p:cMediaNode vol="80000">
                <p:cTn id="37" fill="hold" display="0">
                  <p:stCondLst>
                    <p:cond delay="indefinite"/>
                  </p:stCondLst>
                  <p:endCondLst>
                    <p:cond evt="onStopAudio" delay="0">
                      <p:tgtEl>
                        <p:sldTgt/>
                      </p:tgtEl>
                    </p:cond>
                  </p:endCondLst>
                </p:cTn>
                <p:tgtEl>
                  <p:spTgt spid="7"/>
                </p:tgtEl>
              </p:cMediaNode>
            </p:audio>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03941" fill="hold"/>
                                        <p:tgtEl>
                                          <p:spTgt spid="8"/>
                                        </p:tgtEl>
                                      </p:cBhvr>
                                    </p:cmd>
                                  </p:childTnLst>
                                </p:cTn>
                              </p:par>
                            </p:childTnLst>
                          </p:cTn>
                        </p:par>
                      </p:childTnLst>
                    </p:cTn>
                  </p:par>
                </p:childTnLst>
              </p:cTn>
              <p:nextCondLst>
                <p:cond evt="onClick" delay="0">
                  <p:tgtEl>
                    <p:spTgt spid="8"/>
                  </p:tgtEl>
                </p:cond>
              </p:nextCondLst>
            </p:seq>
            <p:audio>
              <p:cMediaNode vol="80000">
                <p:cTn id="43" fill="hold" display="0">
                  <p:stCondLst>
                    <p:cond delay="indefinite"/>
                  </p:stCondLst>
                  <p:endCondLst>
                    <p:cond evt="onStopAudio" delay="0">
                      <p:tgtEl>
                        <p:sldTgt/>
                      </p:tgtEl>
                    </p:cond>
                  </p:endCondLst>
                </p:cTn>
                <p:tgtEl>
                  <p:spTgt spid="8"/>
                </p:tgtEl>
              </p:cMediaNode>
            </p:audio>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03941" fill="hold"/>
                                        <p:tgtEl>
                                          <p:spTgt spid="9"/>
                                        </p:tgtEl>
                                      </p:cBhvr>
                                    </p:cmd>
                                  </p:childTnLst>
                                </p:cTn>
                              </p:par>
                            </p:childTnLst>
                          </p:cTn>
                        </p:par>
                      </p:childTnLst>
                    </p:cTn>
                  </p:par>
                </p:childTnLst>
              </p:cTn>
              <p:nextCondLst>
                <p:cond evt="onClick" delay="0">
                  <p:tgtEl>
                    <p:spTgt spid="9"/>
                  </p:tgtEl>
                </p:cond>
              </p:nextCondLst>
            </p:seq>
            <p:audio>
              <p:cMediaNode vol="80000">
                <p:cTn id="49" fill="hold" display="0">
                  <p:stCondLst>
                    <p:cond delay="indefinite"/>
                  </p:stCondLst>
                  <p:endCondLst>
                    <p:cond evt="onStopAudio" delay="0">
                      <p:tgtEl>
                        <p:sldTgt/>
                      </p:tgtEl>
                    </p:cond>
                  </p:endCondLst>
                </p:cTn>
                <p:tgtEl>
                  <p:spTgt spid="9"/>
                </p:tgtEl>
              </p:cMediaNode>
            </p:audio>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03941" fill="hold"/>
                                        <p:tgtEl>
                                          <p:spTgt spid="10"/>
                                        </p:tgtEl>
                                      </p:cBhvr>
                                    </p:cmd>
                                  </p:childTnLst>
                                </p:cTn>
                              </p:par>
                            </p:childTnLst>
                          </p:cTn>
                        </p:par>
                      </p:childTnLst>
                    </p:cTn>
                  </p:par>
                </p:childTnLst>
              </p:cTn>
              <p:nextCondLst>
                <p:cond evt="onClick" delay="0">
                  <p:tgtEl>
                    <p:spTgt spid="10"/>
                  </p:tgtEl>
                </p:cond>
              </p:nextCondLst>
            </p:seq>
            <p:audio>
              <p:cMediaNode vol="80000">
                <p:cTn id="55" fill="hold" display="0">
                  <p:stCondLst>
                    <p:cond delay="indefinite"/>
                  </p:stCondLst>
                  <p:endCondLst>
                    <p:cond evt="onStopAudio" delay="0">
                      <p:tgtEl>
                        <p:sldTgt/>
                      </p:tgtEl>
                    </p:cond>
                  </p:endCondLst>
                </p:cTn>
                <p:tgtEl>
                  <p:spTgt spid="10"/>
                </p:tgtEl>
              </p:cMediaNode>
            </p:audio>
            <p:seq concurrent="1" nextAc="seek">
              <p:cTn id="56" restart="whenNotActive" fill="hold" evtFilter="cancelBubble" nodeType="interactiveSeq">
                <p:stCondLst>
                  <p:cond evt="onClick" delay="0">
                    <p:tgtEl>
                      <p:spTgt spid="11"/>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103941" fill="hold"/>
                                        <p:tgtEl>
                                          <p:spTgt spid="11"/>
                                        </p:tgtEl>
                                      </p:cBhvr>
                                    </p:cmd>
                                  </p:childTnLst>
                                </p:cTn>
                              </p:par>
                            </p:childTnLst>
                          </p:cTn>
                        </p:par>
                      </p:childTnLst>
                    </p:cTn>
                  </p:par>
                </p:childTnLst>
              </p:cTn>
              <p:nextCondLst>
                <p:cond evt="onClick" delay="0">
                  <p:tgtEl>
                    <p:spTgt spid="11"/>
                  </p:tgtEl>
                </p:cond>
              </p:nextCondLst>
            </p:seq>
            <p:audio>
              <p:cMediaNode vol="80000">
                <p:cTn id="61"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un Activity: Crab Walk Relay!* | Ocean theme preschool, Se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0045" y="2614411"/>
            <a:ext cx="5169348" cy="293638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14400" y="3734873"/>
            <a:ext cx="4765183" cy="2031325"/>
          </a:xfrm>
          <a:prstGeom prst="rect">
            <a:avLst/>
          </a:prstGeom>
          <a:noFill/>
        </p:spPr>
        <p:txBody>
          <a:bodyPr wrap="square" rtlCol="0">
            <a:spAutoFit/>
          </a:bodyPr>
          <a:lstStyle/>
          <a:p>
            <a:pPr algn="just"/>
            <a:r>
              <a:rPr lang="el-GR" dirty="0" smtClean="0">
                <a:latin typeface="Comic Sans MS" panose="030F0702030302020204" pitchFamily="66" charset="0"/>
              </a:rPr>
              <a:t>Ξεκινάμε με βαθύ κάθισμα</a:t>
            </a:r>
            <a:r>
              <a:rPr lang="en-US" dirty="0" smtClean="0">
                <a:latin typeface="Comic Sans MS" panose="030F0702030302020204" pitchFamily="66" charset="0"/>
              </a:rPr>
              <a:t>,</a:t>
            </a:r>
            <a:r>
              <a:rPr lang="el-GR" dirty="0" smtClean="0">
                <a:latin typeface="Comic Sans MS" panose="030F0702030302020204" pitchFamily="66" charset="0"/>
              </a:rPr>
              <a:t> ακουμπώντας τα    χέρια μας στο έδαφος και  γέρνοντας προς τα πίσω το κεφάλι μας.  Περπατάμε πίσω και πλάγια, προσέχοντας να κρατάμε τη λεκάνη προς τα κάτω και την πλάτη μας ίσια .</a:t>
            </a:r>
          </a:p>
          <a:p>
            <a:pPr algn="just"/>
            <a:r>
              <a:rPr lang="el-GR" dirty="0" smtClean="0">
                <a:latin typeface="Comic Sans MS" panose="030F0702030302020204" pitchFamily="66" charset="0"/>
              </a:rPr>
              <a:t>Προσοχή δεν πρέπει το σώμα μας να μοιάζει με τραπεζάκι!</a:t>
            </a:r>
            <a:r>
              <a:rPr lang="en-US" dirty="0" smtClean="0">
                <a:latin typeface="Comic Sans MS" panose="030F0702030302020204" pitchFamily="66" charset="0"/>
              </a:rPr>
              <a:t> (</a:t>
            </a:r>
            <a:r>
              <a:rPr lang="el-GR" dirty="0" smtClean="0">
                <a:latin typeface="Comic Sans MS" panose="030F0702030302020204" pitchFamily="66" charset="0"/>
              </a:rPr>
              <a:t>όπως δείχνει η εικόνα)</a:t>
            </a:r>
            <a:endParaRPr lang="el-GR" dirty="0">
              <a:latin typeface="Comic Sans MS" panose="030F0702030302020204" pitchFamily="66" charset="0"/>
            </a:endParaRPr>
          </a:p>
        </p:txBody>
      </p:sp>
      <p:pic>
        <p:nvPicPr>
          <p:cNvPr id="2" name="Εικόνα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659" y="546557"/>
            <a:ext cx="2324332" cy="2324332"/>
          </a:xfrm>
          <a:prstGeom prst="rect">
            <a:avLst/>
          </a:prstGeom>
        </p:spPr>
      </p:pic>
    </p:spTree>
    <p:extLst>
      <p:ext uri="{BB962C8B-B14F-4D97-AF65-F5344CB8AC3E}">
        <p14:creationId xmlns:p14="http://schemas.microsoft.com/office/powerpoint/2010/main" val="1110599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ear Walk | Preschool gymnastics, Helping kids, Exercise for ki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3" name="Εικόνα 2"/>
          <p:cNvPicPr>
            <a:picLocks noChangeAspect="1"/>
          </p:cNvPicPr>
          <p:nvPr/>
        </p:nvPicPr>
        <p:blipFill>
          <a:blip r:embed="rId2"/>
          <a:stretch>
            <a:fillRect/>
          </a:stretch>
        </p:blipFill>
        <p:spPr>
          <a:xfrm>
            <a:off x="7044745" y="3901090"/>
            <a:ext cx="4888471" cy="2680013"/>
          </a:xfrm>
          <a:prstGeom prst="rect">
            <a:avLst/>
          </a:prstGeom>
        </p:spPr>
      </p:pic>
      <p:pic>
        <p:nvPicPr>
          <p:cNvPr id="4" name="Εικόνα 3"/>
          <p:cNvPicPr>
            <a:picLocks noChangeAspect="1"/>
          </p:cNvPicPr>
          <p:nvPr/>
        </p:nvPicPr>
        <p:blipFill>
          <a:blip r:embed="rId3"/>
          <a:stretch>
            <a:fillRect/>
          </a:stretch>
        </p:blipFill>
        <p:spPr>
          <a:xfrm>
            <a:off x="155575" y="160338"/>
            <a:ext cx="4095482" cy="2353546"/>
          </a:xfrm>
          <a:prstGeom prst="rect">
            <a:avLst/>
          </a:prstGeom>
        </p:spPr>
      </p:pic>
      <p:sp>
        <p:nvSpPr>
          <p:cNvPr id="5" name="TextBox 4"/>
          <p:cNvSpPr txBox="1"/>
          <p:nvPr/>
        </p:nvSpPr>
        <p:spPr>
          <a:xfrm>
            <a:off x="4700789" y="3245476"/>
            <a:ext cx="184731" cy="369332"/>
          </a:xfrm>
          <a:prstGeom prst="rect">
            <a:avLst/>
          </a:prstGeom>
          <a:noFill/>
        </p:spPr>
        <p:txBody>
          <a:bodyPr wrap="none" rtlCol="0">
            <a:spAutoFit/>
          </a:bodyPr>
          <a:lstStyle/>
          <a:p>
            <a:endParaRPr lang="el-GR" dirty="0"/>
          </a:p>
        </p:txBody>
      </p:sp>
      <p:sp>
        <p:nvSpPr>
          <p:cNvPr id="6" name="TextBox 5"/>
          <p:cNvSpPr txBox="1"/>
          <p:nvPr/>
        </p:nvSpPr>
        <p:spPr>
          <a:xfrm>
            <a:off x="1369588" y="3438660"/>
            <a:ext cx="3515932" cy="2585323"/>
          </a:xfrm>
          <a:prstGeom prst="rect">
            <a:avLst/>
          </a:prstGeom>
          <a:noFill/>
        </p:spPr>
        <p:txBody>
          <a:bodyPr wrap="square" rtlCol="0">
            <a:spAutoFit/>
          </a:bodyPr>
          <a:lstStyle/>
          <a:p>
            <a:r>
              <a:rPr lang="el-GR" dirty="0" smtClean="0">
                <a:latin typeface="Comic Sans MS" panose="030F0702030302020204" pitchFamily="66" charset="0"/>
              </a:rPr>
              <a:t>Ερχόμαστε σε όρθια θέση, γέρνουμε τον κορμό μας μπροστά και ακουμπάμε τα χέρια στο έδαφος. Ξεκινάμε  να περπατάμε μπροστά με ίδιο χέρι</a:t>
            </a:r>
            <a:r>
              <a:rPr lang="en-US" dirty="0" smtClean="0">
                <a:latin typeface="Comic Sans MS" panose="030F0702030302020204" pitchFamily="66" charset="0"/>
              </a:rPr>
              <a:t>,</a:t>
            </a:r>
            <a:r>
              <a:rPr lang="el-GR" dirty="0" smtClean="0">
                <a:latin typeface="Comic Sans MS" panose="030F0702030302020204" pitchFamily="66" charset="0"/>
              </a:rPr>
              <a:t> ίδιο πόδι δηλαδή δεξί χέρι, δεξί πόδι μπροστά και στη συνέχεια αριστερό πόδι, αριστερό χέρι στον </a:t>
            </a:r>
            <a:r>
              <a:rPr lang="el-GR" dirty="0">
                <a:latin typeface="Comic Sans MS" panose="030F0702030302020204" pitchFamily="66" charset="0"/>
              </a:rPr>
              <a:t>ί</a:t>
            </a:r>
            <a:r>
              <a:rPr lang="el-GR" dirty="0" smtClean="0">
                <a:latin typeface="Comic Sans MS" panose="030F0702030302020204" pitchFamily="66" charset="0"/>
              </a:rPr>
              <a:t>διο χρόνο.</a:t>
            </a:r>
            <a:endParaRPr lang="el-GR" dirty="0">
              <a:latin typeface="Comic Sans MS" panose="030F0702030302020204" pitchFamily="66" charset="0"/>
            </a:endParaRPr>
          </a:p>
        </p:txBody>
      </p:sp>
    </p:spTree>
    <p:extLst>
      <p:ext uri="{BB962C8B-B14F-4D97-AF65-F5344CB8AC3E}">
        <p14:creationId xmlns:p14="http://schemas.microsoft.com/office/powerpoint/2010/main" val="3957996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stretch>
            <a:fillRect/>
          </a:stretch>
        </p:blipFill>
        <p:spPr>
          <a:xfrm>
            <a:off x="7881870" y="4314422"/>
            <a:ext cx="4151558" cy="2256420"/>
          </a:xfrm>
          <a:prstGeom prst="rect">
            <a:avLst/>
          </a:prstGeom>
        </p:spPr>
      </p:pic>
      <p:pic>
        <p:nvPicPr>
          <p:cNvPr id="4" name="Εικόνα 3"/>
          <p:cNvPicPr>
            <a:picLocks noChangeAspect="1"/>
          </p:cNvPicPr>
          <p:nvPr/>
        </p:nvPicPr>
        <p:blipFill>
          <a:blip r:embed="rId3"/>
          <a:stretch>
            <a:fillRect/>
          </a:stretch>
        </p:blipFill>
        <p:spPr>
          <a:xfrm>
            <a:off x="8590208" y="1609859"/>
            <a:ext cx="3005339" cy="2704563"/>
          </a:xfrm>
          <a:prstGeom prst="rect">
            <a:avLst/>
          </a:prstGeom>
        </p:spPr>
      </p:pic>
      <p:pic>
        <p:nvPicPr>
          <p:cNvPr id="5" name="Εικόνα 4"/>
          <p:cNvPicPr>
            <a:picLocks noChangeAspect="1"/>
          </p:cNvPicPr>
          <p:nvPr/>
        </p:nvPicPr>
        <p:blipFill>
          <a:blip r:embed="rId4"/>
          <a:stretch>
            <a:fillRect/>
          </a:stretch>
        </p:blipFill>
        <p:spPr>
          <a:xfrm>
            <a:off x="596922" y="169974"/>
            <a:ext cx="2815979" cy="2957421"/>
          </a:xfrm>
          <a:prstGeom prst="rect">
            <a:avLst/>
          </a:prstGeom>
        </p:spPr>
      </p:pic>
      <p:sp>
        <p:nvSpPr>
          <p:cNvPr id="8" name="TextBox 7"/>
          <p:cNvSpPr txBox="1"/>
          <p:nvPr/>
        </p:nvSpPr>
        <p:spPr>
          <a:xfrm>
            <a:off x="781713" y="4242303"/>
            <a:ext cx="6248827" cy="1200329"/>
          </a:xfrm>
          <a:prstGeom prst="rect">
            <a:avLst/>
          </a:prstGeom>
          <a:noFill/>
        </p:spPr>
        <p:txBody>
          <a:bodyPr wrap="none" rtlCol="0">
            <a:spAutoFit/>
          </a:bodyPr>
          <a:lstStyle/>
          <a:p>
            <a:pPr algn="just"/>
            <a:r>
              <a:rPr lang="el-GR" dirty="0" smtClean="0">
                <a:latin typeface="Comic Sans MS" panose="030F0702030302020204" pitchFamily="66" charset="0"/>
              </a:rPr>
              <a:t>Ξεκινάμε με βαθύ κάθισμα</a:t>
            </a:r>
            <a:r>
              <a:rPr lang="en-US" dirty="0" smtClean="0">
                <a:latin typeface="Comic Sans MS" panose="030F0702030302020204" pitchFamily="66" charset="0"/>
              </a:rPr>
              <a:t>,</a:t>
            </a:r>
            <a:r>
              <a:rPr lang="el-GR" dirty="0" smtClean="0">
                <a:latin typeface="Comic Sans MS" panose="030F0702030302020204" pitchFamily="66" charset="0"/>
              </a:rPr>
              <a:t> τοποθετώντας τα χέρια μας</a:t>
            </a:r>
          </a:p>
          <a:p>
            <a:pPr algn="just"/>
            <a:r>
              <a:rPr lang="el-GR" dirty="0" smtClean="0">
                <a:latin typeface="Comic Sans MS" panose="030F0702030302020204" pitchFamily="66" charset="0"/>
              </a:rPr>
              <a:t>στο έδαφος ανάμεσα στα γόνατά μας . Χρησιμοποιούμε τα </a:t>
            </a:r>
          </a:p>
          <a:p>
            <a:pPr algn="just"/>
            <a:r>
              <a:rPr lang="el-GR" dirty="0" smtClean="0">
                <a:latin typeface="Comic Sans MS" panose="030F0702030302020204" pitchFamily="66" charset="0"/>
              </a:rPr>
              <a:t>πόδια-πέλματα μας και πηδάμε μπροστά.</a:t>
            </a:r>
            <a:r>
              <a:rPr lang="en-US" dirty="0" smtClean="0">
                <a:latin typeface="Comic Sans MS" panose="030F0702030302020204" pitchFamily="66" charset="0"/>
              </a:rPr>
              <a:t> </a:t>
            </a:r>
            <a:r>
              <a:rPr lang="el-GR" dirty="0" smtClean="0">
                <a:latin typeface="Comic Sans MS" panose="030F0702030302020204" pitchFamily="66" charset="0"/>
              </a:rPr>
              <a:t>Προσγειωνόμαστε</a:t>
            </a:r>
          </a:p>
          <a:p>
            <a:pPr algn="just"/>
            <a:r>
              <a:rPr lang="el-GR" dirty="0" smtClean="0">
                <a:latin typeface="Comic Sans MS" panose="030F0702030302020204" pitchFamily="66" charset="0"/>
              </a:rPr>
              <a:t>με  τα πόδια μας στο έδαφος και τα χέρια αναμεσά τους.</a:t>
            </a:r>
            <a:endParaRPr lang="el-GR" dirty="0">
              <a:latin typeface="Comic Sans MS" panose="030F0702030302020204" pitchFamily="66" charset="0"/>
            </a:endParaRPr>
          </a:p>
        </p:txBody>
      </p:sp>
    </p:spTree>
    <p:extLst>
      <p:ext uri="{BB962C8B-B14F-4D97-AF65-F5344CB8AC3E}">
        <p14:creationId xmlns:p14="http://schemas.microsoft.com/office/powerpoint/2010/main" val="4235966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8306874" y="3374265"/>
            <a:ext cx="3026534" cy="2446985"/>
          </a:xfrm>
          <a:prstGeom prst="rect">
            <a:avLst/>
          </a:prstGeom>
        </p:spPr>
      </p:pic>
      <p:pic>
        <p:nvPicPr>
          <p:cNvPr id="6" name="Εικόνα 5"/>
          <p:cNvPicPr>
            <a:picLocks noChangeAspect="1"/>
          </p:cNvPicPr>
          <p:nvPr/>
        </p:nvPicPr>
        <p:blipFill>
          <a:blip r:embed="rId3"/>
          <a:stretch>
            <a:fillRect/>
          </a:stretch>
        </p:blipFill>
        <p:spPr>
          <a:xfrm>
            <a:off x="133802" y="199085"/>
            <a:ext cx="2905613" cy="2363810"/>
          </a:xfrm>
          <a:prstGeom prst="rect">
            <a:avLst/>
          </a:prstGeom>
        </p:spPr>
      </p:pic>
      <p:sp>
        <p:nvSpPr>
          <p:cNvPr id="7" name="TextBox 6"/>
          <p:cNvSpPr txBox="1"/>
          <p:nvPr/>
        </p:nvSpPr>
        <p:spPr>
          <a:xfrm flipH="1">
            <a:off x="1184855" y="4198513"/>
            <a:ext cx="4468812" cy="1754326"/>
          </a:xfrm>
          <a:prstGeom prst="rect">
            <a:avLst/>
          </a:prstGeom>
          <a:noFill/>
        </p:spPr>
        <p:txBody>
          <a:bodyPr wrap="square" rtlCol="0">
            <a:spAutoFit/>
          </a:bodyPr>
          <a:lstStyle/>
          <a:p>
            <a:r>
              <a:rPr lang="el-GR" dirty="0" smtClean="0">
                <a:latin typeface="Comic Sans MS" panose="030F0702030302020204" pitchFamily="66" charset="0"/>
              </a:rPr>
              <a:t>Ξαπλώνουμε με την κοιλιά μας στο έδαφος ενώ τα χέρια μας είναι δίπλα από τα αυτιά μας . Κουνάμε τους γοφούς μας και τους ώμους μας  δεξιά, αριστερά προσπαθώντας να </a:t>
            </a:r>
            <a:r>
              <a:rPr lang="el-GR" dirty="0">
                <a:latin typeface="Comic Sans MS" panose="030F0702030302020204" pitchFamily="66" charset="0"/>
              </a:rPr>
              <a:t>χ</a:t>
            </a:r>
            <a:r>
              <a:rPr lang="el-GR" dirty="0" smtClean="0">
                <a:latin typeface="Comic Sans MS" panose="030F0702030302020204" pitchFamily="66" charset="0"/>
              </a:rPr>
              <a:t>ρησιμοποιούμε ελάχιστα  τα χέρια μας .</a:t>
            </a:r>
            <a:endParaRPr lang="el-GR" dirty="0">
              <a:latin typeface="Comic Sans MS" panose="030F0702030302020204" pitchFamily="66" charset="0"/>
            </a:endParaRPr>
          </a:p>
        </p:txBody>
      </p:sp>
    </p:spTree>
    <p:extLst>
      <p:ext uri="{BB962C8B-B14F-4D97-AF65-F5344CB8AC3E}">
        <p14:creationId xmlns:p14="http://schemas.microsoft.com/office/powerpoint/2010/main" val="1846296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7452575" y="4095482"/>
            <a:ext cx="4739425" cy="2318197"/>
          </a:xfrm>
          <a:prstGeom prst="rect">
            <a:avLst/>
          </a:prstGeom>
        </p:spPr>
      </p:pic>
      <p:pic>
        <p:nvPicPr>
          <p:cNvPr id="3" name="Εικόνα 2"/>
          <p:cNvPicPr>
            <a:picLocks noChangeAspect="1"/>
          </p:cNvPicPr>
          <p:nvPr/>
        </p:nvPicPr>
        <p:blipFill>
          <a:blip r:embed="rId3"/>
          <a:stretch>
            <a:fillRect/>
          </a:stretch>
        </p:blipFill>
        <p:spPr>
          <a:xfrm>
            <a:off x="206062" y="494227"/>
            <a:ext cx="2715698" cy="2300488"/>
          </a:xfrm>
          <a:prstGeom prst="rect">
            <a:avLst/>
          </a:prstGeom>
        </p:spPr>
      </p:pic>
      <p:sp>
        <p:nvSpPr>
          <p:cNvPr id="5" name="TextBox 4"/>
          <p:cNvSpPr txBox="1"/>
          <p:nvPr/>
        </p:nvSpPr>
        <p:spPr>
          <a:xfrm>
            <a:off x="919095" y="4018208"/>
            <a:ext cx="4005330" cy="2585323"/>
          </a:xfrm>
          <a:prstGeom prst="rect">
            <a:avLst/>
          </a:prstGeom>
          <a:noFill/>
        </p:spPr>
        <p:txBody>
          <a:bodyPr wrap="square" rtlCol="0">
            <a:spAutoFit/>
          </a:bodyPr>
          <a:lstStyle/>
          <a:p>
            <a:pPr algn="just"/>
            <a:r>
              <a:rPr lang="el-GR" dirty="0" smtClean="0">
                <a:latin typeface="Comic Sans MS" panose="030F0702030302020204" pitchFamily="66" charset="0"/>
              </a:rPr>
              <a:t>Ξεκινάμε από όρθια θέση ,γέρνουμε μπροστά και τοποθετούμε και τα δύο χέρια μας στο έδαφος, στην ίδια ευθεία με τους ώμους μας . Πηδάμε με τα πόδια μας κλωτσώντας προς τα πίσω, ανεβάζοντας ψηλά τη </a:t>
            </a:r>
            <a:r>
              <a:rPr lang="el-GR" smtClean="0">
                <a:latin typeface="Comic Sans MS" panose="030F0702030302020204" pitchFamily="66" charset="0"/>
              </a:rPr>
              <a:t>λεκάνη μας, </a:t>
            </a:r>
            <a:r>
              <a:rPr lang="el-GR" dirty="0" smtClean="0">
                <a:latin typeface="Comic Sans MS" panose="030F0702030302020204" pitchFamily="66" charset="0"/>
              </a:rPr>
              <a:t>ενώ στηριζόμαστε με δύναμη στα χέρια μας. </a:t>
            </a:r>
            <a:r>
              <a:rPr lang="el-GR" dirty="0">
                <a:latin typeface="Comic Sans MS" panose="030F0702030302020204" pitchFamily="66" charset="0"/>
              </a:rPr>
              <a:t>Κ</a:t>
            </a:r>
            <a:r>
              <a:rPr lang="el-GR" dirty="0" smtClean="0">
                <a:latin typeface="Comic Sans MS" panose="030F0702030302020204" pitchFamily="66" charset="0"/>
              </a:rPr>
              <a:t>οιτάμε πάντα τα δάχτυλα των χεριών μας. </a:t>
            </a:r>
            <a:endParaRPr lang="el-GR" dirty="0">
              <a:latin typeface="Comic Sans MS" panose="030F0702030302020204" pitchFamily="66" charset="0"/>
            </a:endParaRPr>
          </a:p>
        </p:txBody>
      </p:sp>
    </p:spTree>
    <p:extLst>
      <p:ext uri="{BB962C8B-B14F-4D97-AF65-F5344CB8AC3E}">
        <p14:creationId xmlns:p14="http://schemas.microsoft.com/office/powerpoint/2010/main" val="3209089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06062" y="373488"/>
            <a:ext cx="4018611" cy="1759039"/>
          </a:xfrm>
          <a:prstGeom prst="rect">
            <a:avLst/>
          </a:prstGeom>
        </p:spPr>
      </p:pic>
      <p:pic>
        <p:nvPicPr>
          <p:cNvPr id="3" name="Εικόνα 2"/>
          <p:cNvPicPr>
            <a:picLocks noChangeAspect="1"/>
          </p:cNvPicPr>
          <p:nvPr/>
        </p:nvPicPr>
        <p:blipFill>
          <a:blip r:embed="rId3"/>
          <a:stretch>
            <a:fillRect/>
          </a:stretch>
        </p:blipFill>
        <p:spPr>
          <a:xfrm>
            <a:off x="9405468" y="2877892"/>
            <a:ext cx="2257425" cy="2028825"/>
          </a:xfrm>
          <a:prstGeom prst="rect">
            <a:avLst/>
          </a:prstGeom>
        </p:spPr>
      </p:pic>
      <p:pic>
        <p:nvPicPr>
          <p:cNvPr id="4" name="Εικόνα 3"/>
          <p:cNvPicPr>
            <a:picLocks noChangeAspect="1"/>
          </p:cNvPicPr>
          <p:nvPr/>
        </p:nvPicPr>
        <p:blipFill>
          <a:blip r:embed="rId4"/>
          <a:stretch>
            <a:fillRect/>
          </a:stretch>
        </p:blipFill>
        <p:spPr>
          <a:xfrm>
            <a:off x="9414054" y="4906717"/>
            <a:ext cx="2533650" cy="1809750"/>
          </a:xfrm>
          <a:prstGeom prst="rect">
            <a:avLst/>
          </a:prstGeom>
        </p:spPr>
      </p:pic>
      <p:sp>
        <p:nvSpPr>
          <p:cNvPr id="5" name="TextBox 4"/>
          <p:cNvSpPr txBox="1"/>
          <p:nvPr/>
        </p:nvSpPr>
        <p:spPr>
          <a:xfrm>
            <a:off x="1081825" y="3503268"/>
            <a:ext cx="4262907" cy="2308324"/>
          </a:xfrm>
          <a:prstGeom prst="rect">
            <a:avLst/>
          </a:prstGeom>
          <a:noFill/>
        </p:spPr>
        <p:txBody>
          <a:bodyPr wrap="square" rtlCol="0">
            <a:spAutoFit/>
          </a:bodyPr>
          <a:lstStyle/>
          <a:p>
            <a:pPr algn="just"/>
            <a:r>
              <a:rPr lang="el-GR" dirty="0" smtClean="0">
                <a:latin typeface="Comic Sans MS" panose="030F0702030302020204" pitchFamily="66" charset="0"/>
              </a:rPr>
              <a:t>Ξεκινάμε στηριζόμενοι στα χέρια και στα γόνατα (στα τέσσερα). </a:t>
            </a:r>
            <a:r>
              <a:rPr lang="el-GR" dirty="0">
                <a:latin typeface="Comic Sans MS" panose="030F0702030302020204" pitchFamily="66" charset="0"/>
              </a:rPr>
              <a:t>Λ</a:t>
            </a:r>
            <a:r>
              <a:rPr lang="el-GR" dirty="0" smtClean="0">
                <a:latin typeface="Comic Sans MS" panose="030F0702030302020204" pitchFamily="66" charset="0"/>
              </a:rPr>
              <a:t>υγίζουμε τα χέρια μας και ακουμπάμε αγκώνες, πήχεις και παλάμες στο έδαφος, ενώ φέρνουμε προς τα πίσω τη λεκάνη μας </a:t>
            </a:r>
          </a:p>
          <a:p>
            <a:pPr algn="just"/>
            <a:r>
              <a:rPr lang="el-GR" dirty="0">
                <a:latin typeface="Comic Sans MS" panose="030F0702030302020204" pitchFamily="66" charset="0"/>
              </a:rPr>
              <a:t>μ</a:t>
            </a:r>
            <a:r>
              <a:rPr lang="el-GR" dirty="0" smtClean="0">
                <a:latin typeface="Comic Sans MS" panose="030F0702030302020204" pitchFamily="66" charset="0"/>
              </a:rPr>
              <a:t>έχρι να ακουμπήσει στις φτέρνες μας .</a:t>
            </a:r>
          </a:p>
          <a:p>
            <a:pPr algn="just"/>
            <a:r>
              <a:rPr lang="el-GR" dirty="0" smtClean="0">
                <a:latin typeface="Comic Sans MS" panose="030F0702030302020204" pitchFamily="66" charset="0"/>
              </a:rPr>
              <a:t>Μετακινούμαστε</a:t>
            </a:r>
            <a:r>
              <a:rPr lang="el-GR" dirty="0">
                <a:latin typeface="Comic Sans MS" panose="030F0702030302020204" pitchFamily="66" charset="0"/>
              </a:rPr>
              <a:t> </a:t>
            </a:r>
            <a:r>
              <a:rPr lang="el-GR" dirty="0" smtClean="0">
                <a:latin typeface="Comic Sans MS" panose="030F0702030302020204" pitchFamily="66" charset="0"/>
              </a:rPr>
              <a:t>προς τα εμπρός σε αργή κίνηση.</a:t>
            </a:r>
            <a:endParaRPr lang="el-GR" dirty="0">
              <a:latin typeface="Comic Sans MS" panose="030F0702030302020204" pitchFamily="66" charset="0"/>
            </a:endParaRPr>
          </a:p>
        </p:txBody>
      </p:sp>
    </p:spTree>
    <p:extLst>
      <p:ext uri="{BB962C8B-B14F-4D97-AF65-F5344CB8AC3E}">
        <p14:creationId xmlns:p14="http://schemas.microsoft.com/office/powerpoint/2010/main" val="1554611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317</Words>
  <Application>Microsoft Office PowerPoint</Application>
  <PresentationFormat>Widescreen</PresentationFormat>
  <Paragraphs>18</Paragraphs>
  <Slides>10</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Comic Sans MS</vt:lpstr>
      <vt:lpstr>Θέμα του Office</vt:lpstr>
      <vt:lpstr>Περπατάω όπως τα ζωάκια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Περπατάω όπως τα ζωάκια</dc:title>
  <dc:creator>Aggeliki</dc:creator>
  <cp:lastModifiedBy>Mirtsekis George</cp:lastModifiedBy>
  <cp:revision>55</cp:revision>
  <dcterms:created xsi:type="dcterms:W3CDTF">2020-04-26T16:32:44Z</dcterms:created>
  <dcterms:modified xsi:type="dcterms:W3CDTF">2020-05-15T05:58:23Z</dcterms:modified>
</cp:coreProperties>
</file>